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24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5ABA-DE5C-48E1-AAF8-DB15FAED41AE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31/03/2021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E98AE-314F-4E9F-9D76-88FBCD1EF29A}" type="slidenum">
              <a:rPr lang="pt-BR" smtClean="0">
                <a:solidFill>
                  <a:srgbClr val="90C226"/>
                </a:solidFill>
              </a:rPr>
              <a:pPr/>
              <a:t>‹nº›</a:t>
            </a:fld>
            <a:endParaRPr lang="pt-BR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926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5ABA-DE5C-48E1-AAF8-DB15FAED41AE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31/03/2021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E98AE-314F-4E9F-9D76-88FBCD1EF29A}" type="slidenum">
              <a:rPr lang="pt-BR" smtClean="0">
                <a:solidFill>
                  <a:srgbClr val="90C226"/>
                </a:solidFill>
              </a:rPr>
              <a:pPr/>
              <a:t>‹nº›</a:t>
            </a:fld>
            <a:endParaRPr lang="pt-BR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476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5ABA-DE5C-48E1-AAF8-DB15FAED41AE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31/03/2021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E98AE-314F-4E9F-9D76-88FBCD1EF29A}" type="slidenum">
              <a:rPr lang="pt-BR" smtClean="0">
                <a:solidFill>
                  <a:srgbClr val="90C226"/>
                </a:solidFill>
              </a:rPr>
              <a:pPr/>
              <a:t>‹nº›</a:t>
            </a:fld>
            <a:endParaRPr lang="pt-BR" dirty="0">
              <a:solidFill>
                <a:srgbClr val="90C226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697749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5ABA-DE5C-48E1-AAF8-DB15FAED41AE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31/03/2021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E98AE-314F-4E9F-9D76-88FBCD1EF29A}" type="slidenum">
              <a:rPr lang="pt-BR" smtClean="0">
                <a:solidFill>
                  <a:srgbClr val="90C226"/>
                </a:solidFill>
              </a:rPr>
              <a:pPr/>
              <a:t>‹nº›</a:t>
            </a:fld>
            <a:endParaRPr lang="pt-BR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780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5ABA-DE5C-48E1-AAF8-DB15FAED41AE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31/03/2021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E98AE-314F-4E9F-9D76-88FBCD1EF29A}" type="slidenum">
              <a:rPr lang="pt-BR" smtClean="0">
                <a:solidFill>
                  <a:srgbClr val="90C226"/>
                </a:solidFill>
              </a:rPr>
              <a:pPr/>
              <a:t>‹nº›</a:t>
            </a:fld>
            <a:endParaRPr lang="pt-BR" dirty="0">
              <a:solidFill>
                <a:srgbClr val="90C226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43257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5ABA-DE5C-48E1-AAF8-DB15FAED41AE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31/03/2021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E98AE-314F-4E9F-9D76-88FBCD1EF29A}" type="slidenum">
              <a:rPr lang="pt-BR" smtClean="0">
                <a:solidFill>
                  <a:srgbClr val="90C226"/>
                </a:solidFill>
              </a:rPr>
              <a:pPr/>
              <a:t>‹nº›</a:t>
            </a:fld>
            <a:endParaRPr lang="pt-BR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3872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5ABA-DE5C-48E1-AAF8-DB15FAED41AE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31/03/2021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E98AE-314F-4E9F-9D76-88FBCD1EF29A}" type="slidenum">
              <a:rPr lang="pt-BR" smtClean="0">
                <a:solidFill>
                  <a:srgbClr val="90C226"/>
                </a:solidFill>
              </a:rPr>
              <a:pPr/>
              <a:t>‹nº›</a:t>
            </a:fld>
            <a:endParaRPr lang="pt-BR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2438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5ABA-DE5C-48E1-AAF8-DB15FAED41AE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31/03/2021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E98AE-314F-4E9F-9D76-88FBCD1EF29A}" type="slidenum">
              <a:rPr lang="pt-BR" smtClean="0">
                <a:solidFill>
                  <a:srgbClr val="90C226"/>
                </a:solidFill>
              </a:rPr>
              <a:pPr/>
              <a:t>‹nº›</a:t>
            </a:fld>
            <a:endParaRPr lang="pt-BR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882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5ABA-DE5C-48E1-AAF8-DB15FAED41AE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31/03/2021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E98AE-314F-4E9F-9D76-88FBCD1EF29A}" type="slidenum">
              <a:rPr lang="pt-BR" smtClean="0">
                <a:solidFill>
                  <a:srgbClr val="90C226"/>
                </a:solidFill>
              </a:rPr>
              <a:pPr/>
              <a:t>‹nº›</a:t>
            </a:fld>
            <a:endParaRPr lang="pt-BR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312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5ABA-DE5C-48E1-AAF8-DB15FAED41AE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31/03/2021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E98AE-314F-4E9F-9D76-88FBCD1EF29A}" type="slidenum">
              <a:rPr lang="pt-BR" smtClean="0">
                <a:solidFill>
                  <a:srgbClr val="90C226"/>
                </a:solidFill>
              </a:rPr>
              <a:pPr/>
              <a:t>‹nº›</a:t>
            </a:fld>
            <a:endParaRPr lang="pt-BR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574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5ABA-DE5C-48E1-AAF8-DB15FAED41AE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31/03/2021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E98AE-314F-4E9F-9D76-88FBCD1EF29A}" type="slidenum">
              <a:rPr lang="pt-BR" smtClean="0">
                <a:solidFill>
                  <a:srgbClr val="90C226"/>
                </a:solidFill>
              </a:rPr>
              <a:pPr/>
              <a:t>‹nº›</a:t>
            </a:fld>
            <a:endParaRPr lang="pt-BR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460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5ABA-DE5C-48E1-AAF8-DB15FAED41AE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31/03/2021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E98AE-314F-4E9F-9D76-88FBCD1EF29A}" type="slidenum">
              <a:rPr lang="pt-BR" smtClean="0">
                <a:solidFill>
                  <a:srgbClr val="90C226"/>
                </a:solidFill>
              </a:rPr>
              <a:pPr/>
              <a:t>‹nº›</a:t>
            </a:fld>
            <a:endParaRPr lang="pt-BR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216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5ABA-DE5C-48E1-AAF8-DB15FAED41AE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31/03/2021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E98AE-314F-4E9F-9D76-88FBCD1EF29A}" type="slidenum">
              <a:rPr lang="pt-BR" smtClean="0">
                <a:solidFill>
                  <a:srgbClr val="90C226"/>
                </a:solidFill>
              </a:rPr>
              <a:pPr/>
              <a:t>‹nº›</a:t>
            </a:fld>
            <a:endParaRPr lang="pt-BR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583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5ABA-DE5C-48E1-AAF8-DB15FAED41AE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31/03/2021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E98AE-314F-4E9F-9D76-88FBCD1EF29A}" type="slidenum">
              <a:rPr lang="pt-BR" smtClean="0">
                <a:solidFill>
                  <a:srgbClr val="90C226"/>
                </a:solidFill>
              </a:rPr>
              <a:pPr/>
              <a:t>‹nº›</a:t>
            </a:fld>
            <a:endParaRPr lang="pt-BR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890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5ABA-DE5C-48E1-AAF8-DB15FAED41AE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31/03/2021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E98AE-314F-4E9F-9D76-88FBCD1EF29A}" type="slidenum">
              <a:rPr lang="pt-BR" smtClean="0">
                <a:solidFill>
                  <a:srgbClr val="90C226"/>
                </a:solidFill>
              </a:rPr>
              <a:pPr/>
              <a:t>‹nº›</a:t>
            </a:fld>
            <a:endParaRPr lang="pt-BR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352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5ABA-DE5C-48E1-AAF8-DB15FAED41AE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31/03/2021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E98AE-314F-4E9F-9D76-88FBCD1EF29A}" type="slidenum">
              <a:rPr lang="pt-BR" smtClean="0">
                <a:solidFill>
                  <a:srgbClr val="90C226"/>
                </a:solidFill>
              </a:rPr>
              <a:pPr/>
              <a:t>‹nº›</a:t>
            </a:fld>
            <a:endParaRPr lang="pt-BR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092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96B35ABA-DE5C-48E1-AAF8-DB15FAED41AE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 defTabSz="457200"/>
              <a:t>31/03/2021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defTabSz="457200"/>
            <a:fld id="{F13E98AE-314F-4E9F-9D76-88FBCD1EF29A}" type="slidenum">
              <a:rPr lang="pt-BR" smtClean="0">
                <a:solidFill>
                  <a:srgbClr val="90C226"/>
                </a:solidFill>
              </a:rPr>
              <a:pPr defTabSz="457200"/>
              <a:t>‹nº›</a:t>
            </a:fld>
            <a:endParaRPr lang="pt-BR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634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.png" descr="image.png">
            <a:extLst>
              <a:ext uri="{FF2B5EF4-FFF2-40B4-BE49-F238E27FC236}">
                <a16:creationId xmlns:a16="http://schemas.microsoft.com/office/drawing/2014/main" xmlns="" id="{613D5942-E2B9-47CE-B3B7-647F5AA58A62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6168" y="6404824"/>
            <a:ext cx="1327448" cy="425992"/>
          </a:xfrm>
          <a:prstGeom prst="rect">
            <a:avLst/>
          </a:prstGeom>
          <a:ln w="12700">
            <a:miter lim="400000"/>
          </a:ln>
          <a:effectLst>
            <a:glow rad="127000">
              <a:srgbClr val="00682F"/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xmlns="" id="{F328315E-176F-4D34-995A-855C2681F4A2}"/>
              </a:ext>
            </a:extLst>
          </p:cNvPr>
          <p:cNvSpPr/>
          <p:nvPr/>
        </p:nvSpPr>
        <p:spPr>
          <a:xfrm>
            <a:off x="7092280" y="6519446"/>
            <a:ext cx="2163670" cy="338554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none" lIns="91440" tIns="45720" rIns="91440" bIns="45720">
            <a:spAutoFit/>
          </a:bodyPr>
          <a:lstStyle/>
          <a:p>
            <a:pPr algn="ctr" defTabSz="457200"/>
            <a:r>
              <a:rPr lang="pt-BR" sz="1600" b="1" dirty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</a:rPr>
              <a:t>www.crmv-ce.org.br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1BE4B4C5-7E83-42D6-91FE-B6F505986F36}"/>
              </a:ext>
            </a:extLst>
          </p:cNvPr>
          <p:cNvSpPr txBox="1"/>
          <p:nvPr/>
        </p:nvSpPr>
        <p:spPr>
          <a:xfrm>
            <a:off x="4440621" y="6511258"/>
            <a:ext cx="3474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fld id="{5C9F1F0A-49F8-4E58-8B74-7AE25264E0D8}" type="slidenum">
              <a:rPr lang="pt-BR" sz="1000">
                <a:solidFill>
                  <a:prstClr val="black"/>
                </a:solidFill>
              </a:rPr>
              <a:pPr defTabSz="457200"/>
              <a:t>1</a:t>
            </a:fld>
            <a:endParaRPr lang="pt-BR" sz="1000" dirty="0">
              <a:solidFill>
                <a:prstClr val="black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467544" y="251356"/>
            <a:ext cx="3446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pt-BR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Anexo I - Rol de Responsáveis </a:t>
            </a:r>
            <a:endParaRPr lang="pt-BR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29416"/>
              </p:ext>
            </p:extLst>
          </p:nvPr>
        </p:nvGraphicFramePr>
        <p:xfrm>
          <a:off x="495942" y="764704"/>
          <a:ext cx="6096000" cy="237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Nome: Celio Pires Garcia</a:t>
                      </a:r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CPF: 073.417.253-20</a:t>
                      </a:r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Cargo/Função: Presidente, Dirigente Máximo – Tipo: Titular</a:t>
                      </a:r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Ato de designação: Termo de Posse (Registrado</a:t>
                      </a:r>
                      <a:r>
                        <a:rPr lang="pt-B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 Microfilmado no Cartório 2º RTD sob nº 730695).</a:t>
                      </a:r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Período:</a:t>
                      </a:r>
                      <a:r>
                        <a:rPr lang="pt-B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01/01/2020 a 14/12/2020</a:t>
                      </a:r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Endereço</a:t>
                      </a:r>
                      <a:r>
                        <a:rPr lang="pt-B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Eletrônico: presidencia@crmv-ce.org.br</a:t>
                      </a:r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437426"/>
              </p:ext>
            </p:extLst>
          </p:nvPr>
        </p:nvGraphicFramePr>
        <p:xfrm>
          <a:off x="467544" y="3429000"/>
          <a:ext cx="6096000" cy="237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Nome: Daniel</a:t>
                      </a:r>
                      <a:r>
                        <a:rPr lang="pt-B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de Araújo Viana</a:t>
                      </a:r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CPF: 788,894.993-20</a:t>
                      </a:r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Cargo/Função: Vice-Presidente,</a:t>
                      </a:r>
                      <a:r>
                        <a:rPr lang="pt-B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Segundo Nível de Direção, Tipo: Titular</a:t>
                      </a:r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Ato de designação: Termo de Posse (Registrado</a:t>
                      </a:r>
                      <a:r>
                        <a:rPr lang="pt-B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 Microfilmado no Cartório 2º RTD sob nº 730695).</a:t>
                      </a:r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Período:</a:t>
                      </a:r>
                      <a:r>
                        <a:rPr lang="pt-B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01/01/2020 a 14/12/2020</a:t>
                      </a:r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Endereço</a:t>
                      </a:r>
                      <a:r>
                        <a:rPr lang="pt-B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Eletrônico: presidencia@crmv-ce.org.br</a:t>
                      </a:r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75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.png" descr="image.png">
            <a:extLst>
              <a:ext uri="{FF2B5EF4-FFF2-40B4-BE49-F238E27FC236}">
                <a16:creationId xmlns:a16="http://schemas.microsoft.com/office/drawing/2014/main" xmlns="" id="{613D5942-E2B9-47CE-B3B7-647F5AA58A62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6168" y="6404824"/>
            <a:ext cx="1327448" cy="425992"/>
          </a:xfrm>
          <a:prstGeom prst="rect">
            <a:avLst/>
          </a:prstGeom>
          <a:ln w="12700">
            <a:miter lim="400000"/>
          </a:ln>
          <a:effectLst>
            <a:glow rad="127000">
              <a:srgbClr val="00682F"/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xmlns="" id="{F328315E-176F-4D34-995A-855C2681F4A2}"/>
              </a:ext>
            </a:extLst>
          </p:cNvPr>
          <p:cNvSpPr/>
          <p:nvPr/>
        </p:nvSpPr>
        <p:spPr>
          <a:xfrm>
            <a:off x="7092280" y="6519446"/>
            <a:ext cx="2163670" cy="338554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none" lIns="91440" tIns="45720" rIns="91440" bIns="45720">
            <a:spAutoFit/>
          </a:bodyPr>
          <a:lstStyle/>
          <a:p>
            <a:pPr algn="ctr" defTabSz="457200"/>
            <a:r>
              <a:rPr lang="pt-BR" sz="1600" b="1" dirty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</a:rPr>
              <a:t>www.crmv-ce.org.br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1BE4B4C5-7E83-42D6-91FE-B6F505986F36}"/>
              </a:ext>
            </a:extLst>
          </p:cNvPr>
          <p:cNvSpPr txBox="1"/>
          <p:nvPr/>
        </p:nvSpPr>
        <p:spPr>
          <a:xfrm>
            <a:off x="4440621" y="6511258"/>
            <a:ext cx="3474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fld id="{5C9F1F0A-49F8-4E58-8B74-7AE25264E0D8}" type="slidenum">
              <a:rPr lang="pt-BR" sz="1000">
                <a:solidFill>
                  <a:prstClr val="black"/>
                </a:solidFill>
              </a:rPr>
              <a:pPr defTabSz="457200"/>
              <a:t>2</a:t>
            </a:fld>
            <a:endParaRPr lang="pt-BR" sz="1000" dirty="0">
              <a:solidFill>
                <a:prstClr val="black"/>
              </a:solidFill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569356"/>
              </p:ext>
            </p:extLst>
          </p:nvPr>
        </p:nvGraphicFramePr>
        <p:xfrm>
          <a:off x="467544" y="692696"/>
          <a:ext cx="6096000" cy="237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Nome: Patrícia</a:t>
                      </a:r>
                      <a:r>
                        <a:rPr lang="pt-B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Emília Gomes Facó </a:t>
                      </a:r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CPF: 525.169.973-53</a:t>
                      </a:r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Cargo/Função: Tesoureira,</a:t>
                      </a:r>
                      <a:r>
                        <a:rPr lang="pt-B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Segundo Nível de Direção, Titular</a:t>
                      </a:r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Ato de designação: Termo de Posse (Registrado</a:t>
                      </a:r>
                      <a:r>
                        <a:rPr lang="pt-B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 Microfilmado no Cartório 2º RTD sob nº 730695).</a:t>
                      </a:r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Período:</a:t>
                      </a:r>
                      <a:r>
                        <a:rPr lang="pt-B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01/01/2020 a 31/12/2020</a:t>
                      </a:r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Endereço</a:t>
                      </a:r>
                      <a:r>
                        <a:rPr lang="pt-B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Eletrônico: presidencia@crmv-ce.org.br</a:t>
                      </a:r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738967"/>
              </p:ext>
            </p:extLst>
          </p:nvPr>
        </p:nvGraphicFramePr>
        <p:xfrm>
          <a:off x="467544" y="3429000"/>
          <a:ext cx="6096000" cy="237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Nome: </a:t>
                      </a:r>
                      <a:r>
                        <a:rPr lang="pt-BR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Sallete</a:t>
                      </a:r>
                      <a:r>
                        <a:rPr lang="pt-B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Lobão Torres Santiago</a:t>
                      </a:r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CPF: 494.193.586-15</a:t>
                      </a:r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Cargo/Função: Secretária-Geral,</a:t>
                      </a:r>
                      <a:r>
                        <a:rPr lang="pt-B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Segundo Nível de Direção, Titular</a:t>
                      </a:r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Ato de designação: Termo de Posse (Registrado</a:t>
                      </a:r>
                      <a:r>
                        <a:rPr lang="pt-B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 Microfilmado no Cartório 2º RTD sob nº 730695).</a:t>
                      </a:r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Período:</a:t>
                      </a:r>
                      <a:r>
                        <a:rPr lang="pt-B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08/01/2020 a 14/12/2020</a:t>
                      </a:r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Endereço</a:t>
                      </a:r>
                      <a:r>
                        <a:rPr lang="pt-B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Eletrônico: presidencia@crmv-ce.org.br</a:t>
                      </a:r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490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.png" descr="image.png">
            <a:extLst>
              <a:ext uri="{FF2B5EF4-FFF2-40B4-BE49-F238E27FC236}">
                <a16:creationId xmlns:a16="http://schemas.microsoft.com/office/drawing/2014/main" xmlns="" id="{613D5942-E2B9-47CE-B3B7-647F5AA58A62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6168" y="6404824"/>
            <a:ext cx="1327448" cy="425992"/>
          </a:xfrm>
          <a:prstGeom prst="rect">
            <a:avLst/>
          </a:prstGeom>
          <a:ln w="12700">
            <a:miter lim="400000"/>
          </a:ln>
          <a:effectLst>
            <a:glow rad="127000">
              <a:srgbClr val="00682F"/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xmlns="" id="{F328315E-176F-4D34-995A-855C2681F4A2}"/>
              </a:ext>
            </a:extLst>
          </p:cNvPr>
          <p:cNvSpPr/>
          <p:nvPr/>
        </p:nvSpPr>
        <p:spPr>
          <a:xfrm>
            <a:off x="7092280" y="6519446"/>
            <a:ext cx="2163670" cy="338554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none" lIns="91440" tIns="45720" rIns="91440" bIns="45720">
            <a:spAutoFit/>
          </a:bodyPr>
          <a:lstStyle/>
          <a:p>
            <a:pPr algn="ctr" defTabSz="457200"/>
            <a:r>
              <a:rPr lang="pt-BR" sz="1600" b="1" dirty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</a:rPr>
              <a:t>www.crmv-ce.org.br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1BE4B4C5-7E83-42D6-91FE-B6F505986F36}"/>
              </a:ext>
            </a:extLst>
          </p:cNvPr>
          <p:cNvSpPr txBox="1"/>
          <p:nvPr/>
        </p:nvSpPr>
        <p:spPr>
          <a:xfrm>
            <a:off x="4440621" y="6511258"/>
            <a:ext cx="3474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fld id="{5C9F1F0A-49F8-4E58-8B74-7AE25264E0D8}" type="slidenum">
              <a:rPr lang="pt-BR" sz="1000">
                <a:solidFill>
                  <a:prstClr val="black"/>
                </a:solidFill>
              </a:rPr>
              <a:pPr defTabSz="457200"/>
              <a:t>3</a:t>
            </a:fld>
            <a:endParaRPr lang="pt-BR" sz="1000" dirty="0">
              <a:solidFill>
                <a:prstClr val="black"/>
              </a:solidFill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016441"/>
              </p:ext>
            </p:extLst>
          </p:nvPr>
        </p:nvGraphicFramePr>
        <p:xfrm>
          <a:off x="539552" y="692696"/>
          <a:ext cx="6096000" cy="237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Nome: Fabiana</a:t>
                      </a:r>
                      <a:r>
                        <a:rPr lang="pt-B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Vinhas Rodrigues</a:t>
                      </a:r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CPF: 825.904.943-00</a:t>
                      </a:r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Cargo/Função: Secretária-Geral,</a:t>
                      </a:r>
                      <a:r>
                        <a:rPr lang="pt-B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Segundo Nível de Direção, Substituto</a:t>
                      </a:r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Ato de designação: Termo de Posse (Registrado </a:t>
                      </a:r>
                      <a:r>
                        <a:rPr lang="pt-BR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 Microfilmado no Cartório 2º RTD sob nº  749016, em 05 de novembro de 2019).</a:t>
                      </a:r>
                      <a:endParaRPr lang="pt-B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Período:</a:t>
                      </a:r>
                      <a:r>
                        <a:rPr lang="pt-B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01/01/2020 a 07/01/2020</a:t>
                      </a:r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Endereço</a:t>
                      </a:r>
                      <a:r>
                        <a:rPr lang="pt-B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Eletrônico: presidencia@crmv-ce.org.br</a:t>
                      </a:r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451344"/>
              </p:ext>
            </p:extLst>
          </p:nvPr>
        </p:nvGraphicFramePr>
        <p:xfrm>
          <a:off x="579850" y="3284984"/>
          <a:ext cx="6096000" cy="322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Nome: Celio Pires Garcia</a:t>
                      </a:r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CPF: 073.417.253-20</a:t>
                      </a:r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Cargo/Função: Presidente - Dirigente Máximo, Tipo: Titular</a:t>
                      </a:r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Ato de Exoneração: Requerimento de renúncia do cargo</a:t>
                      </a:r>
                      <a:r>
                        <a:rPr lang="pt-BR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de Presidente do CRMV-CE,</a:t>
                      </a:r>
                      <a:r>
                        <a:rPr lang="pt-B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protocolo administrativo CRMV-CE</a:t>
                      </a:r>
                      <a:r>
                        <a:rPr lang="pt-BR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nº 4625/2020, em 07/12/2020, sendo tramitado para julgamento na 152ª Sessão Plenária Ordinária,</a:t>
                      </a:r>
                      <a:r>
                        <a:rPr lang="pt-BR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uma vez que o referido Dirigente foi eleito para o Cargo de Conselheiro Efetivo do CFMV – triênio 2020/2023, eleição realizada em 23/11/2020, na sede administrativa do CFMV.</a:t>
                      </a:r>
                      <a:endParaRPr lang="pt-B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Data:</a:t>
                      </a:r>
                      <a:r>
                        <a:rPr lang="pt-B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11/12/2020.</a:t>
                      </a:r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Endereço</a:t>
                      </a:r>
                      <a:r>
                        <a:rPr lang="pt-B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Eletrônico: presidencia@crmv-ce.org.br</a:t>
                      </a:r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29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.png" descr="image.png">
            <a:extLst>
              <a:ext uri="{FF2B5EF4-FFF2-40B4-BE49-F238E27FC236}">
                <a16:creationId xmlns:a16="http://schemas.microsoft.com/office/drawing/2014/main" xmlns="" id="{613D5942-E2B9-47CE-B3B7-647F5AA58A62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6168" y="6404824"/>
            <a:ext cx="1327448" cy="425992"/>
          </a:xfrm>
          <a:prstGeom prst="rect">
            <a:avLst/>
          </a:prstGeom>
          <a:ln w="12700">
            <a:miter lim="400000"/>
          </a:ln>
          <a:effectLst>
            <a:glow rad="127000">
              <a:srgbClr val="00682F"/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xmlns="" id="{F328315E-176F-4D34-995A-855C2681F4A2}"/>
              </a:ext>
            </a:extLst>
          </p:cNvPr>
          <p:cNvSpPr/>
          <p:nvPr/>
        </p:nvSpPr>
        <p:spPr>
          <a:xfrm>
            <a:off x="7092280" y="6519446"/>
            <a:ext cx="2163670" cy="338554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none" lIns="91440" tIns="45720" rIns="91440" bIns="45720">
            <a:spAutoFit/>
          </a:bodyPr>
          <a:lstStyle/>
          <a:p>
            <a:pPr algn="ctr" defTabSz="457200"/>
            <a:r>
              <a:rPr lang="pt-BR" sz="1600" b="1" dirty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</a:rPr>
              <a:t>www.crmv-ce.org.br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1BE4B4C5-7E83-42D6-91FE-B6F505986F36}"/>
              </a:ext>
            </a:extLst>
          </p:cNvPr>
          <p:cNvSpPr txBox="1"/>
          <p:nvPr/>
        </p:nvSpPr>
        <p:spPr>
          <a:xfrm>
            <a:off x="4440621" y="6511258"/>
            <a:ext cx="3474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fld id="{5C9F1F0A-49F8-4E58-8B74-7AE25264E0D8}" type="slidenum">
              <a:rPr lang="pt-BR" sz="1000">
                <a:solidFill>
                  <a:prstClr val="black"/>
                </a:solidFill>
              </a:rPr>
              <a:pPr defTabSz="457200"/>
              <a:t>4</a:t>
            </a:fld>
            <a:endParaRPr lang="pt-BR" sz="1000" dirty="0">
              <a:solidFill>
                <a:prstClr val="black"/>
              </a:solidFill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2750885"/>
              </p:ext>
            </p:extLst>
          </p:nvPr>
        </p:nvGraphicFramePr>
        <p:xfrm>
          <a:off x="467544" y="692696"/>
          <a:ext cx="6096000" cy="237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Nome: Daniel</a:t>
                      </a:r>
                      <a:r>
                        <a:rPr lang="pt-B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de Araújo Viana</a:t>
                      </a:r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CPF: 788,894.993-20</a:t>
                      </a:r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Cargo/Função: Presidente,</a:t>
                      </a:r>
                      <a:r>
                        <a:rPr lang="pt-B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Dirigente Máximo, Tipo: Titular</a:t>
                      </a:r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Ato de designação: Termo de Posse (Registrado</a:t>
                      </a:r>
                      <a:r>
                        <a:rPr lang="pt-BR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e Microfilmado no Cartório 2º RTD sob nº  754757, 17 de dezembro de 2020).</a:t>
                      </a:r>
                      <a:endParaRPr lang="pt-B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Período:</a:t>
                      </a:r>
                      <a:r>
                        <a:rPr lang="pt-B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15/12/2020 a 31/12/2020</a:t>
                      </a:r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Endereço</a:t>
                      </a:r>
                      <a:r>
                        <a:rPr lang="pt-B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Eletrônico: presidencia@crmv-ce.org.br</a:t>
                      </a:r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307069"/>
              </p:ext>
            </p:extLst>
          </p:nvPr>
        </p:nvGraphicFramePr>
        <p:xfrm>
          <a:off x="467544" y="3429000"/>
          <a:ext cx="6096000" cy="237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Nome: </a:t>
                      </a:r>
                      <a:r>
                        <a:rPr lang="pt-BR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Sallete</a:t>
                      </a:r>
                      <a:r>
                        <a:rPr lang="pt-B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Lobão Torres Santiago</a:t>
                      </a:r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CPF: 494.193.586-15</a:t>
                      </a:r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Cargo/Função: Vice-Presidente,</a:t>
                      </a:r>
                      <a:r>
                        <a:rPr lang="pt-B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Segundo Nível de Direção, Tipo: Titular</a:t>
                      </a:r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Ato de designação: Termo de Posse (Registrado e Microfilmado no Cartório 2º RTD sob nº  754757, 17 de dezembro de 2020).</a:t>
                      </a:r>
                      <a:endParaRPr kumimoji="0" lang="pt-B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Período:</a:t>
                      </a:r>
                      <a:r>
                        <a:rPr lang="pt-B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14/12/2020 a 31/12/2020</a:t>
                      </a:r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Endereço</a:t>
                      </a:r>
                      <a:r>
                        <a:rPr lang="pt-B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Eletrônico: presidencia@crmv-ce.org.br</a:t>
                      </a:r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152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.png" descr="image.png">
            <a:extLst>
              <a:ext uri="{FF2B5EF4-FFF2-40B4-BE49-F238E27FC236}">
                <a16:creationId xmlns:a16="http://schemas.microsoft.com/office/drawing/2014/main" xmlns="" id="{613D5942-E2B9-47CE-B3B7-647F5AA58A62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6168" y="6404824"/>
            <a:ext cx="1327448" cy="425992"/>
          </a:xfrm>
          <a:prstGeom prst="rect">
            <a:avLst/>
          </a:prstGeom>
          <a:ln w="12700">
            <a:miter lim="400000"/>
          </a:ln>
          <a:effectLst>
            <a:glow rad="127000">
              <a:srgbClr val="00682F"/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xmlns="" id="{F328315E-176F-4D34-995A-855C2681F4A2}"/>
              </a:ext>
            </a:extLst>
          </p:cNvPr>
          <p:cNvSpPr/>
          <p:nvPr/>
        </p:nvSpPr>
        <p:spPr>
          <a:xfrm>
            <a:off x="7092280" y="6519446"/>
            <a:ext cx="2163670" cy="338554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none" lIns="91440" tIns="45720" rIns="91440" bIns="45720">
            <a:spAutoFit/>
          </a:bodyPr>
          <a:lstStyle/>
          <a:p>
            <a:pPr algn="ctr" defTabSz="457200"/>
            <a:r>
              <a:rPr lang="pt-BR" sz="1600" b="1" dirty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</a:rPr>
              <a:t>www.crmv-ce.org.br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1BE4B4C5-7E83-42D6-91FE-B6F505986F36}"/>
              </a:ext>
            </a:extLst>
          </p:cNvPr>
          <p:cNvSpPr txBox="1"/>
          <p:nvPr/>
        </p:nvSpPr>
        <p:spPr>
          <a:xfrm>
            <a:off x="4440621" y="6511258"/>
            <a:ext cx="3474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fld id="{5C9F1F0A-49F8-4E58-8B74-7AE25264E0D8}" type="slidenum">
              <a:rPr lang="pt-BR" sz="1000">
                <a:solidFill>
                  <a:prstClr val="black"/>
                </a:solidFill>
              </a:rPr>
              <a:pPr defTabSz="457200"/>
              <a:t>5</a:t>
            </a:fld>
            <a:endParaRPr lang="pt-BR" sz="1000" dirty="0">
              <a:solidFill>
                <a:prstClr val="black"/>
              </a:solidFill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850399"/>
              </p:ext>
            </p:extLst>
          </p:nvPr>
        </p:nvGraphicFramePr>
        <p:xfrm>
          <a:off x="507107" y="1124744"/>
          <a:ext cx="60960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Nome: Hugo</a:t>
                      </a:r>
                      <a:r>
                        <a:rPr lang="pt-B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Leonardo Sales Acácio</a:t>
                      </a:r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CPF: 008.523.363-30</a:t>
                      </a:r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Cargo/Função: Assessor</a:t>
                      </a:r>
                      <a:r>
                        <a:rPr lang="pt-B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de Comunicação, Tipo: Comissionado</a:t>
                      </a:r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Ato de designação: Resolução CRMV-CE nº 11/2014, 09 de junho de 2014</a:t>
                      </a:r>
                      <a:r>
                        <a:rPr lang="pt-B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 a Portaria CRMV-CE nº 032/2014, 09 de junho de 2014.</a:t>
                      </a:r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Período:</a:t>
                      </a:r>
                      <a:r>
                        <a:rPr lang="pt-B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01/01/2020 a 31/12/2020</a:t>
                      </a:r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Contato:</a:t>
                      </a:r>
                      <a:r>
                        <a:rPr lang="pt-B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(85) 9.9127.2756</a:t>
                      </a:r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Endereço</a:t>
                      </a:r>
                      <a:r>
                        <a:rPr lang="pt-B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Eletrônico: assimprensa@crmv-ce.org.br</a:t>
                      </a:r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507107" y="188640"/>
            <a:ext cx="4241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pt-BR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Encarregado das Informações LAI </a:t>
            </a:r>
            <a:endParaRPr lang="pt-BR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2665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522</Words>
  <Application>Microsoft Office PowerPoint</Application>
  <PresentationFormat>Apresentação na tela (4:3)</PresentationFormat>
  <Paragraphs>67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Facetado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Windows User</dc:creator>
  <cp:lastModifiedBy>Windows User</cp:lastModifiedBy>
  <cp:revision>1</cp:revision>
  <dcterms:created xsi:type="dcterms:W3CDTF">2021-03-31T20:01:45Z</dcterms:created>
  <dcterms:modified xsi:type="dcterms:W3CDTF">2021-03-31T20:03:16Z</dcterms:modified>
</cp:coreProperties>
</file>